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60" r:id="rId3"/>
    <p:sldId id="271" r:id="rId4"/>
    <p:sldId id="272" r:id="rId5"/>
    <p:sldId id="290" r:id="rId6"/>
    <p:sldId id="291" r:id="rId7"/>
    <p:sldId id="280" r:id="rId8"/>
    <p:sldId id="274" r:id="rId9"/>
    <p:sldId id="276" r:id="rId10"/>
    <p:sldId id="277" r:id="rId11"/>
    <p:sldId id="278" r:id="rId12"/>
    <p:sldId id="279" r:id="rId13"/>
    <p:sldId id="275" r:id="rId14"/>
    <p:sldId id="289" r:id="rId15"/>
    <p:sldId id="261" r:id="rId16"/>
    <p:sldId id="283" r:id="rId17"/>
    <p:sldId id="284" r:id="rId18"/>
    <p:sldId id="286" r:id="rId19"/>
    <p:sldId id="263" r:id="rId20"/>
    <p:sldId id="264" r:id="rId21"/>
    <p:sldId id="257" r:id="rId22"/>
    <p:sldId id="258" r:id="rId23"/>
    <p:sldId id="266" r:id="rId24"/>
    <p:sldId id="267" r:id="rId25"/>
    <p:sldId id="268" r:id="rId26"/>
    <p:sldId id="269" r:id="rId27"/>
    <p:sldId id="265" r:id="rId28"/>
    <p:sldId id="287" r:id="rId29"/>
    <p:sldId id="285" r:id="rId30"/>
    <p:sldId id="288" r:id="rId31"/>
    <p:sldId id="270" r:id="rId32"/>
    <p:sldId id="292" r:id="rId33"/>
    <p:sldId id="293" r:id="rId34"/>
    <p:sldId id="281" r:id="rId35"/>
    <p:sldId id="282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8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02" y="25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76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hade val="76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shade val="76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35</c:v>
                </c:pt>
                <c:pt idx="1">
                  <c:v>50</c:v>
                </c:pt>
                <c:pt idx="2">
                  <c:v>45</c:v>
                </c:pt>
                <c:pt idx="3">
                  <c:v>40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апрель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77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tint val="77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tint val="77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75</c:v>
                </c:pt>
                <c:pt idx="1">
                  <c:v>100</c:v>
                </c:pt>
                <c:pt idx="2">
                  <c:v>95</c:v>
                </c:pt>
                <c:pt idx="3">
                  <c:v>85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9203728"/>
        <c:axId val="149203336"/>
        <c:axId val="0"/>
      </c:bar3DChart>
      <c:catAx>
        <c:axId val="149203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203336"/>
        <c:crosses val="autoZero"/>
        <c:auto val="1"/>
        <c:lblAlgn val="ctr"/>
        <c:lblOffset val="100"/>
        <c:noMultiLvlLbl val="0"/>
      </c:catAx>
      <c:valAx>
        <c:axId val="149203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20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34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61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239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36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677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8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90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75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66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87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17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1D2AD6C-F6E1-4643-8D0D-613F06D4F462}" type="datetimeFigureOut">
              <a:rPr lang="ru-RU" smtClean="0"/>
              <a:t>24.04.2017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BF9C12-CCFA-4717-B325-EB7A0CD189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268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rad-dou6.caduk.ru/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881" y="762168"/>
            <a:ext cx="8863263" cy="496486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ambria" panose="02040503050406030204" pitchFamily="18" charset="0"/>
              </a:rPr>
              <a:t>П</a:t>
            </a:r>
            <a:r>
              <a:rPr lang="ru-RU" sz="2800" b="1" dirty="0" smtClean="0">
                <a:latin typeface="Cambria" panose="02040503050406030204" pitchFamily="18" charset="0"/>
              </a:rPr>
              <a:t>роект «Эстетическое воспитание дошкольников через знакомство детей с творчеством русских художников»</a:t>
            </a:r>
            <a:endParaRPr lang="ru-RU" sz="2800" b="1" dirty="0">
              <a:latin typeface="Cambria" panose="0204050305040603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1273968" y="4932947"/>
            <a:ext cx="9131300" cy="1195889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err="1" smtClean="0">
                <a:latin typeface="Cambria" panose="02040503050406030204" pitchFamily="18" charset="0"/>
              </a:rPr>
              <a:t>Стасив</a:t>
            </a:r>
            <a:r>
              <a:rPr lang="ru-RU" sz="2000" dirty="0" smtClean="0">
                <a:latin typeface="Cambria" panose="02040503050406030204" pitchFamily="18" charset="0"/>
              </a:rPr>
              <a:t> Виктория </a:t>
            </a:r>
            <a:r>
              <a:rPr lang="ru-RU" sz="2000" dirty="0" err="1" smtClean="0">
                <a:latin typeface="Cambria" panose="02040503050406030204" pitchFamily="18" charset="0"/>
              </a:rPr>
              <a:t>Имануиловна</a:t>
            </a:r>
            <a:r>
              <a:rPr lang="ru-RU" sz="2000" dirty="0" smtClean="0">
                <a:latin typeface="Cambria" panose="02040503050406030204" pitchFamily="18" charset="0"/>
              </a:rPr>
              <a:t>, воспитатель</a:t>
            </a:r>
            <a:endParaRPr lang="ru-RU" sz="2000" dirty="0">
              <a:latin typeface="Cambria" panose="020405030504060302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4294967295"/>
          </p:nvPr>
        </p:nvSpPr>
        <p:spPr>
          <a:xfrm>
            <a:off x="1859756" y="935706"/>
            <a:ext cx="8545512" cy="712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Муниципальное автономное дошкольное образовательное учреждение </a:t>
            </a:r>
          </a:p>
          <a:p>
            <a:pPr marL="0" indent="0" algn="ctr">
              <a:buNone/>
            </a:pPr>
            <a:r>
              <a:rPr lang="ru-RU" sz="1700" dirty="0" smtClean="0">
                <a:latin typeface="Cambria" panose="02040503050406030204" pitchFamily="18" charset="0"/>
              </a:rPr>
              <a:t>детский сад №6 «Сказка</a:t>
            </a:r>
            <a:r>
              <a:rPr lang="ru-RU" sz="1800" dirty="0" smtClean="0"/>
              <a:t>»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62586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744483"/>
              </p:ext>
            </p:extLst>
          </p:nvPr>
        </p:nvGraphicFramePr>
        <p:xfrm>
          <a:off x="381418" y="1249680"/>
          <a:ext cx="11502190" cy="4657582"/>
        </p:xfrm>
        <a:graphic>
          <a:graphicData uri="http://schemas.openxmlformats.org/drawingml/2006/table">
            <a:tbl>
              <a:tblPr firstRow="1" firstCol="1" bandRow="1"/>
              <a:tblGrid>
                <a:gridCol w="4944980"/>
                <a:gridCol w="3838073"/>
                <a:gridCol w="1544053"/>
                <a:gridCol w="1175084"/>
              </a:tblGrid>
              <a:tr h="22739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2.4. Продуктивные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виды деятельности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sng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Аппликация 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«Золотая осень», 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«Белая берёза», «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Зимний пейзаж», «Большие</a:t>
                      </a:r>
                      <a:r>
                        <a:rPr lang="ru-RU" sz="1600" b="0" u="none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воды».</a:t>
                      </a:r>
                      <a:endParaRPr lang="ru-RU" sz="1600" b="0" u="none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sng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Рисование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«Звери в лесу», «Избушка лесника», «Северный пейзаж»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u="sng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Рисование песком </a:t>
                      </a:r>
                      <a:r>
                        <a:rPr lang="ru-RU" sz="1600" b="0" u="none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«Чудесные превращения»</a:t>
                      </a: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kern="12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Учить детей с</a:t>
                      </a:r>
                      <a:r>
                        <a:rPr lang="ru-RU" sz="1600" b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оставлять цветовую композицию понятий: зима, лето, осень, весна – на основе преобладаний в природе тех или иных цветов, характерных для данного времени года.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Расширять представление детей о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живописи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1644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2.5. Чтение стихотворений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 рассказов о природе</a:t>
                      </a:r>
                      <a:endParaRPr lang="ru-RU" sz="1600" b="0" baseline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Пробуждать и поддерживать интерес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 изобразительному искусству.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	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6387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2.6. Вечер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загадок «Угадай и ответь»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Развивать у детей логическое мышление при отгадывании загадок. Способствовать расширению кругозора детей, сообразительности, смекалки, развивать познавательный интерес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41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3522812"/>
              </p:ext>
            </p:extLst>
          </p:nvPr>
        </p:nvGraphicFramePr>
        <p:xfrm>
          <a:off x="264695" y="929307"/>
          <a:ext cx="11598441" cy="576716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3021443"/>
                <a:gridCol w="4926302"/>
                <a:gridCol w="1650036"/>
                <a:gridCol w="2000660"/>
              </a:tblGrid>
              <a:tr h="17657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2.7. Экскурсия в детскую школу искусств г. Радужный 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«С природой одной жизнью он дышал».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Закрепить у детей интерес к творчеству русского художника-пейзажиста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И.Шишкина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объединение усилий педагогов и родителей для развития эстетического восприятия у детей и формирования интереса к изобразительному искусству.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ноябрь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март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2.8.Дидактические игры «Игра «Я ошибся», «Угадай,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к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то я?», «Если бы я был художником»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Формировать ассоциативную связь между явлениями действительности и эмоциональным значением того или иного цвета.</a:t>
                      </a:r>
                      <a:endParaRPr lang="ru-RU" sz="16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дети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219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2.9. Подвижные игры «Раз,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два, три к дереву беги!»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Воспитание у ребенка стремления самому участвовать в преобразовании окружающего мира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дети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8123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2.10. Выставка рисунков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«Зимние фантазии»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Формировать творческую активную личность, способную воспринимать, чувствовать, понимать, оценивать прекрасное в жизни и искусстве</a:t>
                      </a:r>
                      <a:endParaRPr lang="ru-RU" sz="1800" kern="1200" dirty="0">
                        <a:solidFill>
                          <a:schemeClr val="dk1"/>
                        </a:solidFill>
                        <a:effectLst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родители -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18 человек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апрель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47889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2.11. Оформление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альбома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«Зимние</a:t>
                      </a:r>
                      <a:r>
                        <a:rPr lang="ru-RU" sz="1600" b="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фантазии»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Оформить творческие работы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родители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апрель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  <a:tr h="11972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2.12. Участие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Всероссийских конкурсах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Развивать художественные способности, воображение и фантазию, привлечение детей к творчеству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. Раскрывать индивидуальные творческие способности.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 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513" y="2871752"/>
            <a:ext cx="10973751" cy="11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35283"/>
              </p:ext>
            </p:extLst>
          </p:nvPr>
        </p:nvGraphicFramePr>
        <p:xfrm>
          <a:off x="381418" y="1888957"/>
          <a:ext cx="11502189" cy="2513648"/>
        </p:xfrm>
        <a:graphic>
          <a:graphicData uri="http://schemas.openxmlformats.org/drawingml/2006/table">
            <a:tbl>
              <a:tblPr firstRow="1" firstCol="1" bandRow="1"/>
              <a:tblGrid>
                <a:gridCol w="168129"/>
                <a:gridCol w="3826356"/>
                <a:gridCol w="3361868"/>
                <a:gridCol w="2182019"/>
                <a:gridCol w="1963817"/>
              </a:tblGrid>
              <a:tr h="1091665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3-й этап -  итоговый (заключительный)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2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14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3.1. Обработка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 оформление материалов проекта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Обобщение и распространение опыта в педагогическом сообществе.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апрель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333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3.2. Анализ </a:t>
                      </a: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результативности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Результаты беседы, дипломы</a:t>
                      </a:r>
                      <a:endParaRPr lang="ru-RU" sz="18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апрель</a:t>
                      </a:r>
                      <a:endParaRPr lang="ru-RU" sz="18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36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3" y="286669"/>
            <a:ext cx="10972800" cy="1674478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Ресурсное обеспечение проекта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4977133"/>
              </p:ext>
            </p:extLst>
          </p:nvPr>
        </p:nvGraphicFramePr>
        <p:xfrm>
          <a:off x="324852" y="1708484"/>
          <a:ext cx="11526252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874"/>
                <a:gridCol w="4162927"/>
                <a:gridCol w="398245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Административно-организационное обеспечение</a:t>
                      </a:r>
                      <a:endParaRPr lang="ru-RU" sz="1600" dirty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Консультативная (научно-методическая</a:t>
                      </a:r>
                      <a:r>
                        <a:rPr lang="ru-RU" sz="1600" baseline="0" dirty="0" smtClean="0">
                          <a:latin typeface="Cambria" panose="02040503050406030204" pitchFamily="18" charset="0"/>
                        </a:rPr>
                        <a:t> группа)</a:t>
                      </a:r>
                      <a:endParaRPr lang="ru-RU" sz="1600" dirty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Cambria" panose="02040503050406030204" pitchFamily="18" charset="0"/>
                        </a:rPr>
                        <a:t>Инициативная группа и участники проекта</a:t>
                      </a:r>
                      <a:endParaRPr lang="ru-RU" sz="1600" dirty="0">
                        <a:latin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Вострецова Д.Г.,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 заведующий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Султанова Р.С., </a:t>
                      </a:r>
                    </a:p>
                    <a:p>
                      <a:pPr algn="ctr"/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старший воспитатель</a:t>
                      </a:r>
                    </a:p>
                    <a:p>
                      <a:pPr algn="ctr"/>
                      <a:r>
                        <a:rPr lang="ru-RU" sz="1800" dirty="0" err="1" smtClean="0">
                          <a:latin typeface="Cambria" panose="02040503050406030204" pitchFamily="18" charset="0"/>
                        </a:rPr>
                        <a:t>Стасив</a:t>
                      </a: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 В.И., воспитатель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Григорьева Г.Г. Изобразительная деятельность дошкольников.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Дети и пейзажная живопись. Времена года. Учимся видеть, ценить, создавать красоту.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Cambria" panose="02040503050406030204" pitchFamily="18" charset="0"/>
                        </a:rPr>
                        <a:t>Зубарева Н.М. Дети и изобразительное искусство. Натюрморт и пейзаж в эстетическом воспитании детей 5 – 7 лет.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Сказки о художниках. «Сказка о грустном художнике»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И.И.Левитан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дети группы от 5 до 6 лет;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родители воспитанников;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Тягней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 Е.В., музыкальный руководитель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Крюкова О.П., инструктор по физической культуре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(ответственный за сайт ДОУ)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1800" dirty="0">
                        <a:latin typeface="Cambria" panose="020405030504060302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570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2" y="1328445"/>
            <a:ext cx="603461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285" y="1634790"/>
            <a:ext cx="5217694" cy="39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7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626351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Просмотр презентации «Что такое пейзаж?» 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8715" y="2189747"/>
            <a:ext cx="5358064" cy="401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20" y="1589672"/>
            <a:ext cx="5532521" cy="414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362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5" r="11211"/>
          <a:stretch/>
        </p:blipFill>
        <p:spPr>
          <a:xfrm>
            <a:off x="300791" y="808079"/>
            <a:ext cx="5490244" cy="52418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6"/>
          <a:stretch/>
        </p:blipFill>
        <p:spPr>
          <a:xfrm>
            <a:off x="6521115" y="663660"/>
            <a:ext cx="5430253" cy="600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3" r="17030"/>
          <a:stretch/>
        </p:blipFill>
        <p:spPr>
          <a:xfrm>
            <a:off x="409074" y="845259"/>
            <a:ext cx="4775859" cy="5471319"/>
          </a:xfrm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404" y="1227221"/>
            <a:ext cx="6333905" cy="47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4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46" y="893386"/>
            <a:ext cx="7066548" cy="5299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7" r="32547"/>
          <a:stretch/>
        </p:blipFill>
        <p:spPr>
          <a:xfrm>
            <a:off x="8105973" y="756021"/>
            <a:ext cx="3408247" cy="5345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571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1" y="926431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0"/>
          <a:stretch/>
        </p:blipFill>
        <p:spPr>
          <a:xfrm>
            <a:off x="6605335" y="926431"/>
            <a:ext cx="4908886" cy="4471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9196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590257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</a:rPr>
              <a:t/>
            </a:r>
            <a:br>
              <a:rPr lang="ru-RU" sz="2800" b="1" u="sng" dirty="0" smtClean="0">
                <a:solidFill>
                  <a:srgbClr val="00B050"/>
                </a:solidFill>
              </a:rPr>
            </a:br>
            <a:r>
              <a:rPr lang="ru-RU" sz="2800" b="1" u="sng" dirty="0" smtClean="0">
                <a:solidFill>
                  <a:srgbClr val="00B050"/>
                </a:solidFill>
              </a:rPr>
              <a:t>Актуальность </a:t>
            </a:r>
            <a:endParaRPr lang="ru-RU" sz="2800" b="1" u="sng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	На современном этапе развития дошкольного образования, учитывая ФГОС ДО,  художественно-эстетическое развитие предполагает развитие предпосылок целостно-смыслового восприятия и понимания произведений искусства, мира природы, становление эстетического отношения к окружающему миру. Без воспитания эстетически грамотных людей, умения понимать и ценить искусство, без пробуждения у детей творческого начала невозможно становление цельной, гармонически развитой и творчески активной личности. </a:t>
            </a:r>
          </a:p>
        </p:txBody>
      </p:sp>
    </p:spTree>
    <p:extLst>
      <p:ext uri="{BB962C8B-B14F-4D97-AF65-F5344CB8AC3E}">
        <p14:creationId xmlns:p14="http://schemas.microsoft.com/office/powerpoint/2010/main" val="149009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757" y="909952"/>
            <a:ext cx="7045502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8" y="909952"/>
            <a:ext cx="3962400" cy="528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59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494004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Экскурсия в детскую школу искусств </a:t>
            </a:r>
            <a:r>
              <a:rPr lang="ru-RU" sz="2800" b="1" u="sng" dirty="0" err="1" smtClean="0">
                <a:solidFill>
                  <a:srgbClr val="00B050"/>
                </a:solidFill>
                <a:latin typeface="Cambria" panose="02040503050406030204" pitchFamily="18" charset="0"/>
              </a:rPr>
              <a:t>г.Радужный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53" y="1999051"/>
            <a:ext cx="6018577" cy="4010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7" y="1368869"/>
            <a:ext cx="5273424" cy="395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822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155" y="1900990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" y="854241"/>
            <a:ext cx="5703386" cy="4277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8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3" y="745540"/>
            <a:ext cx="5710427" cy="42836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56" y="1768643"/>
            <a:ext cx="5743072" cy="4307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4891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95" y="931400"/>
            <a:ext cx="3970421" cy="5294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443" y="1136246"/>
            <a:ext cx="6513094" cy="488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6774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02295"/>
            <a:ext cx="3757864" cy="5010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856" y="1332183"/>
            <a:ext cx="6240797" cy="468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3736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16" y="768683"/>
            <a:ext cx="3963184" cy="5284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6738" y="1413570"/>
            <a:ext cx="5159096" cy="3869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40353" y="1604730"/>
            <a:ext cx="4384319" cy="3288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312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66018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7633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506036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Индивидуальная работа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00" y="1600201"/>
            <a:ext cx="5710400" cy="4281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451" y="1600202"/>
            <a:ext cx="5727031" cy="4295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657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568551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Взаимодействие с родителями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06304"/>
            <a:ext cx="5386647" cy="4039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"/>
          <a:stretch/>
        </p:blipFill>
        <p:spPr>
          <a:xfrm>
            <a:off x="6304546" y="1500670"/>
            <a:ext cx="5277853" cy="4045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267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400" dirty="0" smtClean="0">
                <a:latin typeface="Cambria" panose="02040503050406030204" pitchFamily="18" charset="0"/>
              </a:rPr>
              <a:t>	Проблема восприятия произведений живописи является актуальной в свете возрастающей роли искусства как важнейшего средства эстетического воспитания подрастающих поколений. Восприятие художественного образа в картинах способствует уточнению многих понятий специфических для изобразительного искусства. Их значение делает процесс восприятия более осмысленным, интересным, так как ребенок различает выразительные средства каждого вида и жанра изобразительного искусства.</a:t>
            </a:r>
          </a:p>
          <a:p>
            <a:pPr marL="0" indent="0" algn="just">
              <a:buNone/>
            </a:pPr>
            <a:r>
              <a:rPr lang="ru-RU" sz="2400" dirty="0">
                <a:latin typeface="Cambria" panose="02040503050406030204" pitchFamily="18" charset="0"/>
              </a:rPr>
              <a:t>	</a:t>
            </a:r>
            <a:r>
              <a:rPr lang="ru-RU" sz="2400" dirty="0" smtClean="0">
                <a:latin typeface="Cambria" panose="02040503050406030204" pitchFamily="18" charset="0"/>
              </a:rPr>
              <a:t>В ФГОС чётко прослеживается идея: стандарт, должен быть нацелен на то, чтобы у ребенка возникла мотивация к  познанию и творчеству.</a:t>
            </a:r>
          </a:p>
          <a:p>
            <a:pPr algn="just"/>
            <a:endParaRPr lang="ru-RU" sz="2400" dirty="0" smtClean="0">
              <a:latin typeface="Cambria" panose="02040503050406030204" pitchFamily="18" charset="0"/>
            </a:endParaRP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949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316578" y="1979194"/>
            <a:ext cx="5125453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	В </a:t>
            </a:r>
            <a:r>
              <a:rPr lang="ru-RU" sz="2000" dirty="0">
                <a:latin typeface="Cambria" panose="02040503050406030204" pitchFamily="18" charset="0"/>
              </a:rPr>
              <a:t>родительском уголке выставляется информация о текущей работе с детьми, в папках – передвижках освещается значимая и интересная информация, устраиваются выставки детских работ, тематические консультации на различные темы, проводятся индивидуальные беседы с родителями.</a:t>
            </a:r>
          </a:p>
          <a:p>
            <a:pPr marL="0" indent="0">
              <a:buNone/>
            </a:pPr>
            <a:r>
              <a:rPr lang="ru-RU" sz="2000" dirty="0">
                <a:latin typeface="Cambria" panose="02040503050406030204" pitchFamily="18" charset="0"/>
              </a:rPr>
              <a:t> </a:t>
            </a:r>
            <a:endParaRPr lang="ru-RU" sz="2000" dirty="0">
              <a:effectLst/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5" b="6468"/>
          <a:stretch/>
        </p:blipFill>
        <p:spPr>
          <a:xfrm>
            <a:off x="493292" y="818147"/>
            <a:ext cx="4133517" cy="26108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3" b="3922"/>
          <a:stretch/>
        </p:blipFill>
        <p:spPr>
          <a:xfrm>
            <a:off x="2041776" y="3429000"/>
            <a:ext cx="4090737" cy="2875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107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590257"/>
          </a:xfrm>
        </p:spPr>
        <p:txBody>
          <a:bodyPr/>
          <a:lstStyle/>
          <a:p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Участие в выставках ДОУ и во Всероссийских конкурсах</a:t>
            </a:r>
            <a:endParaRPr lang="ru-RU" sz="2800" b="1" u="sng" dirty="0">
              <a:solidFill>
                <a:srgbClr val="00B05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17638"/>
            <a:ext cx="6034617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946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4" y="1166718"/>
            <a:ext cx="3505200" cy="495839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674" y="878305"/>
            <a:ext cx="3470199" cy="4908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73" y="1011695"/>
            <a:ext cx="3614790" cy="51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92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56" y="954422"/>
            <a:ext cx="3504827" cy="49576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610" y="1227034"/>
            <a:ext cx="3593805" cy="49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9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76726" y="1371599"/>
            <a:ext cx="5329990" cy="2153654"/>
          </a:xfrm>
        </p:spPr>
        <p:txBody>
          <a:bodyPr/>
          <a:lstStyle/>
          <a:p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Результаты беседы с детьми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в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начале реализации проекта </a:t>
            </a:r>
            <a:b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««Эстетическое воспитание дошкольников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через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знакомство детей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с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творчеством русских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художников»</a:t>
            </a:r>
            <a:b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сентябрь 2016 </a:t>
            </a:r>
            <a:r>
              <a:rPr lang="ru-RU" sz="1800" dirty="0">
                <a:solidFill>
                  <a:prstClr val="black"/>
                </a:solidFill>
                <a:latin typeface="Cambria" panose="02040503050406030204" pitchFamily="18" charset="0"/>
              </a:rPr>
              <a:t>года</a:t>
            </a: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>  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- </a:t>
            </a:r>
            <a:r>
              <a:rPr lang="ru-RU" sz="1800" dirty="0" smtClean="0">
                <a:solidFill>
                  <a:prstClr val="black"/>
                </a:solidFill>
                <a:latin typeface="Cambria" panose="02040503050406030204" pitchFamily="18" charset="0"/>
              </a:rPr>
              <a:t>апрель 2017 года</a:t>
            </a:r>
            <a: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b="1" dirty="0" smtClean="0">
                <a:solidFill>
                  <a:prstClr val="black"/>
                </a:solidFill>
                <a:latin typeface="Cambria" panose="02040503050406030204" pitchFamily="18" charset="0"/>
              </a:rPr>
            </a:br>
            <a: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  <a:t/>
            </a:r>
            <a:br>
              <a:rPr lang="ru-RU" sz="1800" b="1" dirty="0">
                <a:solidFill>
                  <a:prstClr val="black"/>
                </a:solidFill>
                <a:latin typeface="Cambria" panose="02040503050406030204" pitchFamily="18" charset="0"/>
              </a:rPr>
            </a:br>
            <a:endParaRPr lang="ru-RU" sz="18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5099" y="3056019"/>
            <a:ext cx="4315885" cy="2788905"/>
          </a:xfrm>
        </p:spPr>
        <p:txBody>
          <a:bodyPr/>
          <a:lstStyle/>
          <a:p>
            <a:endParaRPr lang="ru-RU" u="sng" dirty="0" smtClean="0">
              <a:latin typeface="Cambria" panose="02040503050406030204" pitchFamily="18" charset="0"/>
            </a:endParaRPr>
          </a:p>
          <a:p>
            <a:r>
              <a:rPr lang="ru-RU" u="sng" dirty="0" smtClean="0">
                <a:latin typeface="Cambria" panose="02040503050406030204" pitchFamily="18" charset="0"/>
              </a:rPr>
              <a:t>Вопросы </a:t>
            </a:r>
            <a:r>
              <a:rPr lang="ru-RU" u="sng" dirty="0">
                <a:latin typeface="Cambria" panose="02040503050406030204" pitchFamily="18" charset="0"/>
              </a:rPr>
              <a:t>для беседы с детьми</a:t>
            </a:r>
            <a:r>
              <a:rPr lang="ru-RU" u="sng" dirty="0" smtClean="0">
                <a:latin typeface="Cambria" panose="02040503050406030204" pitchFamily="18" charset="0"/>
              </a:rPr>
              <a:t>:</a:t>
            </a:r>
          </a:p>
          <a:p>
            <a:endParaRPr lang="ru-RU" u="sng" dirty="0" smtClean="0">
              <a:latin typeface="Cambria" panose="02040503050406030204" pitchFamily="18" charset="0"/>
            </a:endParaRPr>
          </a:p>
          <a:p>
            <a:endParaRPr lang="ru-RU" u="sng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099" y="3915068"/>
            <a:ext cx="44757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Cambria" panose="02040503050406030204" pitchFamily="18" charset="0"/>
              </a:rPr>
              <a:t>1. </a:t>
            </a:r>
            <a:r>
              <a:rPr lang="ru-RU" dirty="0"/>
              <a:t>Если бы тебя спросили, что бы ты ответил: живопись – это … (что такое?)</a:t>
            </a:r>
          </a:p>
          <a:p>
            <a:r>
              <a:rPr lang="ru-RU" dirty="0"/>
              <a:t>2. Как ты думаешь, кто создает картины?</a:t>
            </a:r>
          </a:p>
          <a:p>
            <a:r>
              <a:rPr lang="ru-RU" dirty="0"/>
              <a:t>3. Как ты думаешь, зачем рисуют картины?</a:t>
            </a:r>
          </a:p>
          <a:p>
            <a:r>
              <a:rPr lang="ru-RU" dirty="0"/>
              <a:t>4. Зачем люди ходят в музеи смотреть на  картины?</a:t>
            </a:r>
          </a:p>
        </p:txBody>
      </p:sp>
      <p:graphicFrame>
        <p:nvGraphicFramePr>
          <p:cNvPr id="14" name="Объект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3142544"/>
              </p:ext>
            </p:extLst>
          </p:nvPr>
        </p:nvGraphicFramePr>
        <p:xfrm>
          <a:off x="5183188" y="987425"/>
          <a:ext cx="6172200" cy="4873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423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latin typeface="Cambria" panose="02040503050406030204" pitchFamily="18" charset="0"/>
              </a:rPr>
              <a:t>	Целенаправленная</a:t>
            </a:r>
            <a:r>
              <a:rPr lang="ru-RU" sz="2800" dirty="0">
                <a:latin typeface="Cambria" panose="02040503050406030204" pitchFamily="18" charset="0"/>
              </a:rPr>
              <a:t>, систематическая работа педагога по формированию личности дошкольника средствами живописи способствовала формированию у детей устойчивого интереса к искусству, расширению знаний о жанрах живописи, желанию рассматривать репродукции картин и выражать свое отношение к изображенному, воспитанию определенного художественного вкуса. </a:t>
            </a:r>
            <a:endParaRPr lang="ru-RU" sz="2800" dirty="0"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722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613611"/>
            <a:ext cx="10972800" cy="551255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 	</a:t>
            </a:r>
            <a:r>
              <a:rPr lang="ru-RU" sz="20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Цель:  </a:t>
            </a:r>
            <a:r>
              <a:rPr lang="ru-RU" sz="2000" dirty="0" smtClean="0">
                <a:latin typeface="Cambria" panose="02040503050406030204" pitchFamily="18" charset="0"/>
              </a:rPr>
              <a:t>развивать эстетическое восприятие старших дошкольников на основе пейзажной живописи средствами сюжетно-тематического рисования.</a:t>
            </a:r>
          </a:p>
          <a:p>
            <a:pPr marL="0" indent="0">
              <a:buNone/>
            </a:pPr>
            <a:r>
              <a:rPr lang="ru-RU" sz="2000" b="1" dirty="0" smtClean="0">
                <a:latin typeface="Cambria" panose="02040503050406030204" pitchFamily="18" charset="0"/>
              </a:rPr>
              <a:t>	</a:t>
            </a:r>
            <a:r>
              <a:rPr lang="ru-RU" sz="2000" b="1" u="sng" dirty="0" smtClean="0">
                <a:solidFill>
                  <a:srgbClr val="00B050"/>
                </a:solidFill>
                <a:latin typeface="Cambria" panose="02040503050406030204" pitchFamily="18" charset="0"/>
              </a:rPr>
              <a:t>Задачи: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1.Знакомство детей с пейзажной живописью, художниками – пейзажистами. Формирование умения составлять рассказ по картине, объяснять выбранный художественный колорит, настроение автора и переданные чувства.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2.Раскрытие особенностей восприятия  пейзажной живописи детьми  старшего дошкольного возраста.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3.Формирование у дошкольников навыков последовательного целого художественного восприятия произведений искусства. 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4.Развитие умения видеть средства выразительности, используемые художником  для передачи чувств и настроений.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5.Совершенствование техники пейзажного рисунка в процессе сюжетно-тематического рисования.</a:t>
            </a:r>
          </a:p>
          <a:p>
            <a:pPr marL="0" indent="0" algn="just">
              <a:buNone/>
            </a:pPr>
            <a:r>
              <a:rPr lang="ru-RU" sz="2000" dirty="0" smtClean="0">
                <a:latin typeface="Cambria" panose="02040503050406030204" pitchFamily="18" charset="0"/>
              </a:rPr>
              <a:t>6.Воспитание  эмоционально-личностного  интереса  к живописи, к великим художникам.</a:t>
            </a:r>
            <a:endParaRPr lang="ru-RU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64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733926" y="1239253"/>
            <a:ext cx="10936706" cy="463608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4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Интеграция </a:t>
            </a: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образовательных областей: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художественно-эстетическое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развитие, познавательное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развитие,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речевое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развитие, социально-коммуникативное развитие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физическое развитие.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 smtClean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	Место </a:t>
            </a: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проведения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МАДОУ ДС №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6 «Сказка» города Радужный, Ханты-Мансийский автономный округ-Югра, Тюменская область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	Срок </a:t>
            </a: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сентябрь 2016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– май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2017 года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группа: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  дети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(5-6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лет); педагоги;  родители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воспитанников; музыкальный руководитель; преподаватель ДШИ г. Радужный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	Распространение </a:t>
            </a:r>
            <a:r>
              <a:rPr lang="ru-RU" sz="2000" b="1" dirty="0">
                <a:latin typeface="Cambria" panose="02040503050406030204" pitchFamily="18" charset="0"/>
                <a:cs typeface="Times New Roman" panose="02020603050405020304" pitchFamily="18" charset="0"/>
              </a:rPr>
              <a:t>результатов проекта: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сайт 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МАДОУ ДС№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</a:rPr>
              <a:t>6 «Сказка» города Радужный </a:t>
            </a:r>
            <a:r>
              <a:rPr lang="ru-RU" sz="2000" dirty="0">
                <a:latin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http://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  <a:hlinkClick r:id="rId2"/>
              </a:rPr>
              <a:t>rad-dou6.caduk.ru</a:t>
            </a:r>
            <a:r>
              <a:rPr lang="ru-RU" sz="2000" dirty="0" smtClean="0"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7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16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64305" y="1859339"/>
            <a:ext cx="879107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артины, иллюстрации с пейзажами в разные времена года;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стихотворения и загадки о природе и явлениях природы;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сказки 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художниках-пейзажистах (И.И. Шишкин, </a:t>
            </a:r>
            <a:r>
              <a:rPr lang="ru-RU" dirty="0" err="1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И.И.Левитан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идактические игры;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толы для рисования песком;</a:t>
            </a:r>
            <a:endParaRPr lang="ru-RU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видеоматериалы;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фотоаппарат;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видеокамера;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телевизор; 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компьютер;</a:t>
            </a:r>
          </a:p>
          <a:p>
            <a:pPr marL="342900" indent="-342900" defTabSz="457200">
              <a:buFont typeface="+mj-lt"/>
              <a:buAutoNum type="arabicPeriod"/>
            </a:pPr>
            <a:r>
              <a:rPr lang="ru-RU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материалы для продуктивной изобразительной деятельности.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335505"/>
            <a:ext cx="10972800" cy="276727"/>
          </a:xfrm>
        </p:spPr>
        <p:txBody>
          <a:bodyPr/>
          <a:lstStyle/>
          <a:p>
            <a:r>
              <a:rPr lang="ru-RU" sz="2800" b="1" u="sng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 и материалы:</a:t>
            </a:r>
            <a:r>
              <a:rPr lang="ru-RU" sz="4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4000" u="sng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89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u="sng" dirty="0" smtClean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Этапы </a:t>
            </a:r>
            <a:r>
              <a:rPr lang="ru-RU" sz="2800" b="1" u="sng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реализации проекта:</a:t>
            </a:r>
            <a:r>
              <a:rPr lang="ru-RU" sz="2800" u="sng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u="sng" dirty="0">
                <a:solidFill>
                  <a:srgbClr val="00B05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u="sng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этап -  подготовительный (одна неделя</a:t>
            </a: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интересов детей, проводится обсуждение целей и задач проекта с родителями и детьми, создание условий, необходимых для реализации проекта.</a:t>
            </a: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этап -  основной (8 месяцев)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основных видов деятельности по направлениям проекта.  Презентация.</a:t>
            </a: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0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этап -  итоговый (одна неделя)</a:t>
            </a:r>
            <a:endParaRPr lang="ru-RU" sz="2000" dirty="0">
              <a:solidFill>
                <a:prstClr val="black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0" algn="just" defTabSz="457200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Включает в себя сбор и обработку методических и практических материалов, соотнесение поставленных и прогнозируемых результатов с полученными, обобщение материалов проекта.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32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2846888"/>
              </p:ext>
            </p:extLst>
          </p:nvPr>
        </p:nvGraphicFramePr>
        <p:xfrm>
          <a:off x="345323" y="960438"/>
          <a:ext cx="11574379" cy="5162349"/>
        </p:xfrm>
        <a:graphic>
          <a:graphicData uri="http://schemas.openxmlformats.org/drawingml/2006/table">
            <a:tbl>
              <a:tblPr firstRow="1" firstCol="1" bandRow="1"/>
              <a:tblGrid>
                <a:gridCol w="140466"/>
                <a:gridCol w="82933"/>
                <a:gridCol w="3133411"/>
                <a:gridCol w="4379495"/>
                <a:gridCol w="2249905"/>
                <a:gridCol w="1588169"/>
              </a:tblGrid>
              <a:tr h="51655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 dirty="0"/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Мероприятие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Цели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Ответственные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Сроки реализации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516550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 этап - подготовительный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205285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1.1.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Дискуссия-размышление «Художественная мозаика»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Обсудить цели и задачи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проекта,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убедить родителей в необходимости и значимости произведений искусства в художественном развитии детей.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родители -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14 человек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1-я неделя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335784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1.2.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«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Эстетическое воспитание дошкольников через знакомство детей с творчеством русских художников»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Подобрать детскую и методическую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литературу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по теме проекта.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родители -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25 человек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1-я неделя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860918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endParaRPr lang="ru-RU"/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BBB5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1.3. Оформление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родительского уголка: размещение статей, консультаций, рекомендаций по теме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Просвещать родителей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1-я неделя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7533" marR="57533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221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1127266"/>
              </p:ext>
            </p:extLst>
          </p:nvPr>
        </p:nvGraphicFramePr>
        <p:xfrm>
          <a:off x="447591" y="986590"/>
          <a:ext cx="11369843" cy="5626996"/>
        </p:xfrm>
        <a:graphic>
          <a:graphicData uri="http://schemas.openxmlformats.org/drawingml/2006/table">
            <a:tbl>
              <a:tblPr firstRow="1" firstCol="1" bandRow="1"/>
              <a:tblGrid>
                <a:gridCol w="4403559"/>
                <a:gridCol w="4102204"/>
                <a:gridCol w="1384602"/>
                <a:gridCol w="1479478"/>
              </a:tblGrid>
              <a:tr h="580911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28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 </a:t>
                      </a:r>
                      <a:r>
                        <a:rPr lang="ru-RU" sz="28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этап   - основной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7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7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316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2.1. Беседы с рассматриванием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картин, иллюстраций, слайдов по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теме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Развивать у детей интерес к изобразительному искусству.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7490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2.2.Оформление уголка изобразительной деятельности (иллюстрации картин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И.И.Шишкина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и </a:t>
                      </a: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И.И.Левитана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Создать условия по реализации проекта. Развивать интерес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к </a:t>
                      </a:r>
                      <a:r>
                        <a:rPr kumimoji="0" lang="ru-RU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изобразительному искусству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октябрь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нварь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март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1780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2.3. Ситуативные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беседы:  </a:t>
                      </a: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Если бы тебя спросили, что бы ты ответил: живопись – это … (что такое?)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Как ты думаешь, кто создает картины?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Как ты думаешь, зачем рисуют картины?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Зачем люди ходят в музеи смотреть на  картины?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Расширять представления детей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живописи, русских художниках-пейзажистах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уметь делать умозаключения, высказывать свою точку зрения.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 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 течение всего проекта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  <a:tr h="609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2.4.НОД по ознакомлению детей с изобразительным искусством. «Картина И.И. Левитана «Золотая осень».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Расширять представления детей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о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 живописи, русских художниках-пейзажистах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,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уметь делать умозаключения, высказывать свою точку зрения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.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воспитатели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</a:rPr>
                        <a:t>дети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378" marR="42378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+mn-ea"/>
                          <a:cs typeface="+mn-cs"/>
                        </a:rPr>
                        <a:t>ноябрь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994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ёза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</TotalTime>
  <Words>964</Words>
  <Application>Microsoft Office PowerPoint</Application>
  <PresentationFormat>Широкоэкранный</PresentationFormat>
  <Paragraphs>193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0" baseType="lpstr">
      <vt:lpstr>Arial</vt:lpstr>
      <vt:lpstr>Calibri</vt:lpstr>
      <vt:lpstr>Cambria</vt:lpstr>
      <vt:lpstr>Times New Roman</vt:lpstr>
      <vt:lpstr>Берёза</vt:lpstr>
      <vt:lpstr>Проект «Эстетическое воспитание дошкольников через знакомство детей с творчеством русских художников»</vt:lpstr>
      <vt:lpstr> Актуальность </vt:lpstr>
      <vt:lpstr>Презентация PowerPoint</vt:lpstr>
      <vt:lpstr>Презентация PowerPoint</vt:lpstr>
      <vt:lpstr>Презентация PowerPoint</vt:lpstr>
      <vt:lpstr>Оборудование и материалы: </vt:lpstr>
      <vt:lpstr>   Этапы реализации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Ресурсное обеспечение проекта</vt:lpstr>
      <vt:lpstr>Презентация PowerPoint</vt:lpstr>
      <vt:lpstr>Просмотр презентации «Что такое пейзаж?»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в детскую школу искусств г.Радужный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Индивидуальная работа</vt:lpstr>
      <vt:lpstr>Взаимодействие с родителями</vt:lpstr>
      <vt:lpstr>Презентация PowerPoint</vt:lpstr>
      <vt:lpstr>Участие в выставках ДОУ и во Всероссийских конкурсах</vt:lpstr>
      <vt:lpstr>Презентация PowerPoint</vt:lpstr>
      <vt:lpstr>Презентация PowerPoint</vt:lpstr>
      <vt:lpstr>Результаты беседы с детьми  в начале реализации проекта  ««Эстетическое воспитание дошкольников  через знакомство детей  с творчеством русских художников»  сентябрь 2016 года  - апрель 2017 года 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«Эстетическое воспитание дошкольников через знакомство детей с творчеством русских художников»</dc:title>
  <dc:creator>Ольга</dc:creator>
  <cp:lastModifiedBy>Ольга</cp:lastModifiedBy>
  <cp:revision>32</cp:revision>
  <dcterms:created xsi:type="dcterms:W3CDTF">2017-04-23T06:51:02Z</dcterms:created>
  <dcterms:modified xsi:type="dcterms:W3CDTF">2017-04-24T16:07:52Z</dcterms:modified>
</cp:coreProperties>
</file>